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62" r:id="rId4"/>
    <p:sldId id="261" r:id="rId5"/>
    <p:sldId id="260" r:id="rId6"/>
    <p:sldId id="258" r:id="rId7"/>
    <p:sldId id="268" r:id="rId8"/>
    <p:sldId id="264" r:id="rId9"/>
    <p:sldId id="269" r:id="rId10"/>
    <p:sldId id="265" r:id="rId11"/>
    <p:sldId id="281" r:id="rId12"/>
    <p:sldId id="266" r:id="rId13"/>
    <p:sldId id="267" r:id="rId14"/>
    <p:sldId id="282" r:id="rId15"/>
    <p:sldId id="272" r:id="rId16"/>
    <p:sldId id="283" r:id="rId17"/>
    <p:sldId id="279" r:id="rId18"/>
    <p:sldId id="286" r:id="rId19"/>
    <p:sldId id="285" r:id="rId20"/>
    <p:sldId id="273" r:id="rId21"/>
    <p:sldId id="287" r:id="rId22"/>
    <p:sldId id="284" r:id="rId23"/>
    <p:sldId id="274" r:id="rId24"/>
    <p:sldId id="276" r:id="rId25"/>
    <p:sldId id="278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05" d="100"/>
          <a:sy n="105" d="100"/>
        </p:scale>
        <p:origin x="17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AC011-F163-4CAB-8ED3-6EB82C36206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60DDE6-EA62-40B2-B66A-B8951412B785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Invasive brush treatments</a:t>
          </a:r>
        </a:p>
      </dgm:t>
    </dgm:pt>
    <dgm:pt modelId="{41D11B3F-406A-4E81-94EA-22EB872C658C}" type="parTrans" cxnId="{8A08CA33-CEBC-4837-8CA4-3EEB92B061C1}">
      <dgm:prSet/>
      <dgm:spPr/>
      <dgm:t>
        <a:bodyPr/>
        <a:lstStyle/>
        <a:p>
          <a:endParaRPr lang="en-US"/>
        </a:p>
      </dgm:t>
    </dgm:pt>
    <dgm:pt modelId="{09B4611F-988F-4D40-B802-DB7EEB970E4B}" type="sibTrans" cxnId="{8A08CA33-CEBC-4837-8CA4-3EEB92B061C1}">
      <dgm:prSet/>
      <dgm:spPr/>
      <dgm:t>
        <a:bodyPr/>
        <a:lstStyle/>
        <a:p>
          <a:endParaRPr lang="en-US"/>
        </a:p>
      </dgm:t>
    </dgm:pt>
    <dgm:pt modelId="{0664413E-8DEC-488F-8CDE-2557CA9FFC7C}">
      <dgm:prSet/>
      <dgm:spPr/>
      <dgm:t>
        <a:bodyPr/>
        <a:lstStyle/>
        <a:p>
          <a:r>
            <a:rPr lang="en-US" dirty="0"/>
            <a:t>80 acres of foliar spot spray in woody removal areas</a:t>
          </a:r>
        </a:p>
      </dgm:t>
    </dgm:pt>
    <dgm:pt modelId="{29C24AEA-E3A5-4137-B1D5-E38FECB063AD}" type="parTrans" cxnId="{AFB52286-6D4E-4533-8EDA-25323F3D54FC}">
      <dgm:prSet/>
      <dgm:spPr/>
      <dgm:t>
        <a:bodyPr/>
        <a:lstStyle/>
        <a:p>
          <a:endParaRPr lang="en-US"/>
        </a:p>
      </dgm:t>
    </dgm:pt>
    <dgm:pt modelId="{1C35020C-2AD0-434E-8D4B-5A39B17BEB7A}" type="sibTrans" cxnId="{AFB52286-6D4E-4533-8EDA-25323F3D54FC}">
      <dgm:prSet/>
      <dgm:spPr/>
      <dgm:t>
        <a:bodyPr/>
        <a:lstStyle/>
        <a:p>
          <a:endParaRPr lang="en-US"/>
        </a:p>
      </dgm:t>
    </dgm:pt>
    <dgm:pt modelId="{405ECA1C-8AB2-4D56-8F75-970A24AAB1DA}">
      <dgm:prSet/>
      <dgm:spPr/>
      <dgm:t>
        <a:bodyPr/>
        <a:lstStyle/>
        <a:p>
          <a:r>
            <a:rPr lang="en-US" dirty="0"/>
            <a:t>Winter fuelwood reduction</a:t>
          </a:r>
        </a:p>
      </dgm:t>
    </dgm:pt>
    <dgm:pt modelId="{FB4C9235-4ABE-40F7-9AD7-5D6AC9469E37}" type="parTrans" cxnId="{9C52742C-778A-4F86-94B1-A35AA1788CEF}">
      <dgm:prSet/>
      <dgm:spPr/>
      <dgm:t>
        <a:bodyPr/>
        <a:lstStyle/>
        <a:p>
          <a:endParaRPr lang="en-US"/>
        </a:p>
      </dgm:t>
    </dgm:pt>
    <dgm:pt modelId="{D905B8C9-31F8-41E0-AF1B-770AEC12ED95}" type="sibTrans" cxnId="{9C52742C-778A-4F86-94B1-A35AA1788CEF}">
      <dgm:prSet/>
      <dgm:spPr/>
      <dgm:t>
        <a:bodyPr/>
        <a:lstStyle/>
        <a:p>
          <a:endParaRPr lang="en-US"/>
        </a:p>
      </dgm:t>
    </dgm:pt>
    <dgm:pt modelId="{CF85F2AD-928A-4F97-A980-92CC06BE506A}">
      <dgm:prSet/>
      <dgm:spPr/>
      <dgm:t>
        <a:bodyPr/>
        <a:lstStyle/>
        <a:p>
          <a:r>
            <a:rPr lang="en-US" dirty="0"/>
            <a:t>Additional limited forestry mowing &amp; down dead wood pile/burn with snow</a:t>
          </a:r>
        </a:p>
      </dgm:t>
    </dgm:pt>
    <dgm:pt modelId="{D05210F4-E841-4AD8-B98A-ED097003F51B}" type="parTrans" cxnId="{C438FA22-9931-4207-8268-FAF285E93261}">
      <dgm:prSet/>
      <dgm:spPr/>
      <dgm:t>
        <a:bodyPr/>
        <a:lstStyle/>
        <a:p>
          <a:endParaRPr lang="en-US"/>
        </a:p>
      </dgm:t>
    </dgm:pt>
    <dgm:pt modelId="{4A5EE389-5C42-4695-97BF-8F37C100DAF1}" type="sibTrans" cxnId="{C438FA22-9931-4207-8268-FAF285E93261}">
      <dgm:prSet/>
      <dgm:spPr/>
      <dgm:t>
        <a:bodyPr/>
        <a:lstStyle/>
        <a:p>
          <a:endParaRPr lang="en-US"/>
        </a:p>
      </dgm:t>
    </dgm:pt>
    <dgm:pt modelId="{7EBDDC0E-D9C2-48E0-86A0-849C4B3B213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Prescribed burns (up to 4 units)</a:t>
          </a:r>
        </a:p>
      </dgm:t>
    </dgm:pt>
    <dgm:pt modelId="{D9F15AE0-7552-4954-AC7F-7784823A3395}" type="parTrans" cxnId="{F4D321E4-4808-46D0-98E8-6AF5DAE03F24}">
      <dgm:prSet/>
      <dgm:spPr/>
      <dgm:t>
        <a:bodyPr/>
        <a:lstStyle/>
        <a:p>
          <a:endParaRPr lang="en-US"/>
        </a:p>
      </dgm:t>
    </dgm:pt>
    <dgm:pt modelId="{7AA64B44-EDE4-43DD-9E4A-7CFF2E8EF6D7}" type="sibTrans" cxnId="{F4D321E4-4808-46D0-98E8-6AF5DAE03F24}">
      <dgm:prSet/>
      <dgm:spPr/>
      <dgm:t>
        <a:bodyPr/>
        <a:lstStyle/>
        <a:p>
          <a:endParaRPr lang="en-US"/>
        </a:p>
      </dgm:t>
    </dgm:pt>
    <dgm:pt modelId="{2AD8136C-17C0-4307-94BB-69200C4162D7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Herbaceous weed control</a:t>
          </a:r>
        </a:p>
      </dgm:t>
    </dgm:pt>
    <dgm:pt modelId="{C383A3BE-A71F-493E-AB81-5708A8DCE5B7}" type="parTrans" cxnId="{E908FFAC-43D3-4BED-A65E-5807C4B7CDE9}">
      <dgm:prSet/>
      <dgm:spPr/>
      <dgm:t>
        <a:bodyPr/>
        <a:lstStyle/>
        <a:p>
          <a:endParaRPr lang="en-US"/>
        </a:p>
      </dgm:t>
    </dgm:pt>
    <dgm:pt modelId="{E29452FC-1483-467B-A14B-388F1AC8EA80}" type="sibTrans" cxnId="{E908FFAC-43D3-4BED-A65E-5807C4B7CDE9}">
      <dgm:prSet/>
      <dgm:spPr/>
      <dgm:t>
        <a:bodyPr/>
        <a:lstStyle/>
        <a:p>
          <a:endParaRPr lang="en-US"/>
        </a:p>
      </dgm:t>
    </dgm:pt>
    <dgm:pt modelId="{0E49DC85-A818-4F24-AD4F-856756ADF01C}">
      <dgm:prSet/>
      <dgm:spPr/>
      <dgm:t>
        <a:bodyPr/>
        <a:lstStyle/>
        <a:p>
          <a:r>
            <a:rPr lang="en-US" dirty="0"/>
            <a:t>Burdock, garlic mustard, Canada thistle</a:t>
          </a:r>
        </a:p>
      </dgm:t>
    </dgm:pt>
    <dgm:pt modelId="{768F89C2-4F24-4EFC-8FB4-728154DD688C}" type="parTrans" cxnId="{1ACE21E2-E5B4-4DBA-BA72-72FDA81C6A10}">
      <dgm:prSet/>
      <dgm:spPr/>
      <dgm:t>
        <a:bodyPr/>
        <a:lstStyle/>
        <a:p>
          <a:endParaRPr lang="en-US"/>
        </a:p>
      </dgm:t>
    </dgm:pt>
    <dgm:pt modelId="{3C200125-EC92-478E-A739-564222FE6FB2}" type="sibTrans" cxnId="{1ACE21E2-E5B4-4DBA-BA72-72FDA81C6A10}">
      <dgm:prSet/>
      <dgm:spPr/>
      <dgm:t>
        <a:bodyPr/>
        <a:lstStyle/>
        <a:p>
          <a:endParaRPr lang="en-US"/>
        </a:p>
      </dgm:t>
    </dgm:pt>
    <dgm:pt modelId="{D1157AD6-6242-46F0-ABB8-CA97F7EB3581}">
      <dgm:prSet/>
      <dgm:spPr/>
      <dgm:t>
        <a:bodyPr/>
        <a:lstStyle/>
        <a:p>
          <a:r>
            <a:rPr lang="en-US" dirty="0"/>
            <a:t>33-47 acres</a:t>
          </a:r>
        </a:p>
      </dgm:t>
    </dgm:pt>
    <dgm:pt modelId="{E6E9FF1F-7DF9-41AB-B5E1-BEE6A10CB975}" type="parTrans" cxnId="{B413F09A-706D-454B-803F-25A08A0CDA71}">
      <dgm:prSet/>
      <dgm:spPr/>
      <dgm:t>
        <a:bodyPr/>
        <a:lstStyle/>
        <a:p>
          <a:endParaRPr lang="en-US"/>
        </a:p>
      </dgm:t>
    </dgm:pt>
    <dgm:pt modelId="{68B54B94-AD54-4B17-977E-B9F1ED40AC61}" type="sibTrans" cxnId="{B413F09A-706D-454B-803F-25A08A0CDA71}">
      <dgm:prSet/>
      <dgm:spPr/>
      <dgm:t>
        <a:bodyPr/>
        <a:lstStyle/>
        <a:p>
          <a:endParaRPr lang="en-US"/>
        </a:p>
      </dgm:t>
    </dgm:pt>
    <dgm:pt modelId="{3B05F6D7-C4C5-44AD-901C-245D50C96B9E}">
      <dgm:prSet/>
      <dgm:spPr/>
      <dgm:t>
        <a:bodyPr/>
        <a:lstStyle/>
        <a:p>
          <a:r>
            <a:rPr lang="en-US" dirty="0"/>
            <a:t>Cut/stump treatment (volunteers, Stantec)</a:t>
          </a:r>
        </a:p>
      </dgm:t>
    </dgm:pt>
    <dgm:pt modelId="{425179CD-D67E-4D90-BFC5-96079E576F9A}" type="parTrans" cxnId="{40B41929-8DCB-4DE3-A618-4A8050B9D034}">
      <dgm:prSet/>
      <dgm:spPr/>
      <dgm:t>
        <a:bodyPr/>
        <a:lstStyle/>
        <a:p>
          <a:endParaRPr lang="en-US"/>
        </a:p>
      </dgm:t>
    </dgm:pt>
    <dgm:pt modelId="{25051A9F-9BA8-4CB2-90CF-46590E7F5DA9}" type="sibTrans" cxnId="{40B41929-8DCB-4DE3-A618-4A8050B9D034}">
      <dgm:prSet/>
      <dgm:spPr/>
      <dgm:t>
        <a:bodyPr/>
        <a:lstStyle/>
        <a:p>
          <a:endParaRPr lang="en-US"/>
        </a:p>
      </dgm:t>
    </dgm:pt>
    <dgm:pt modelId="{C625175E-A806-4811-8072-0D8518C4CA1F}">
      <dgm:prSet/>
      <dgm:spPr/>
      <dgm:t>
        <a:bodyPr/>
        <a:lstStyle/>
        <a:p>
          <a:r>
            <a:rPr lang="en-US" dirty="0"/>
            <a:t>Buckthorn, honeysuckle, barberry, burning bush, roundleaf bittersweet, white poplar</a:t>
          </a:r>
        </a:p>
      </dgm:t>
    </dgm:pt>
    <dgm:pt modelId="{AF9474EE-AC04-4FA3-AFA7-FA6D256A34DB}" type="parTrans" cxnId="{86ABD45C-6428-4361-A5C5-0E90A75A33D5}">
      <dgm:prSet/>
      <dgm:spPr/>
      <dgm:t>
        <a:bodyPr/>
        <a:lstStyle/>
        <a:p>
          <a:endParaRPr lang="en-US"/>
        </a:p>
      </dgm:t>
    </dgm:pt>
    <dgm:pt modelId="{914C4B37-C227-4547-A2EB-34D759F52DB5}" type="sibTrans" cxnId="{86ABD45C-6428-4361-A5C5-0E90A75A33D5}">
      <dgm:prSet/>
      <dgm:spPr/>
      <dgm:t>
        <a:bodyPr/>
        <a:lstStyle/>
        <a:p>
          <a:endParaRPr lang="en-US"/>
        </a:p>
      </dgm:t>
    </dgm:pt>
    <dgm:pt modelId="{405AD56C-0F9C-42BC-90BA-79204C73B147}" type="pres">
      <dgm:prSet presAssocID="{6F5AC011-F163-4CAB-8ED3-6EB82C362066}" presName="linear" presStyleCnt="0">
        <dgm:presLayoutVars>
          <dgm:animLvl val="lvl"/>
          <dgm:resizeHandles val="exact"/>
        </dgm:presLayoutVars>
      </dgm:prSet>
      <dgm:spPr/>
    </dgm:pt>
    <dgm:pt modelId="{3B85F315-7A19-4770-BCA6-FD9806288CA2}" type="pres">
      <dgm:prSet presAssocID="{F960DDE6-EA62-40B2-B66A-B8951412B7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D15C5C-9B32-42C9-9E3A-A9D33A48516A}" type="pres">
      <dgm:prSet presAssocID="{F960DDE6-EA62-40B2-B66A-B8951412B785}" presName="childText" presStyleLbl="revTx" presStyleIdx="0" presStyleCnt="4">
        <dgm:presLayoutVars>
          <dgm:bulletEnabled val="1"/>
        </dgm:presLayoutVars>
      </dgm:prSet>
      <dgm:spPr/>
    </dgm:pt>
    <dgm:pt modelId="{F0A31AF9-3A96-485C-9F20-0F12505CA4DD}" type="pres">
      <dgm:prSet presAssocID="{405ECA1C-8AB2-4D56-8F75-970A24AAB1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22E941-784B-454E-B7F3-8D2AA94DD2E1}" type="pres">
      <dgm:prSet presAssocID="{405ECA1C-8AB2-4D56-8F75-970A24AAB1DA}" presName="childText" presStyleLbl="revTx" presStyleIdx="1" presStyleCnt="4">
        <dgm:presLayoutVars>
          <dgm:bulletEnabled val="1"/>
        </dgm:presLayoutVars>
      </dgm:prSet>
      <dgm:spPr/>
    </dgm:pt>
    <dgm:pt modelId="{CA7A2F3B-0471-4ECB-B6F1-FC3D20EF8330}" type="pres">
      <dgm:prSet presAssocID="{7EBDDC0E-D9C2-48E0-86A0-849C4B3B21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C6A964-195B-4CC2-9AE6-ABEFC2A077AC}" type="pres">
      <dgm:prSet presAssocID="{7EBDDC0E-D9C2-48E0-86A0-849C4B3B2133}" presName="childText" presStyleLbl="revTx" presStyleIdx="2" presStyleCnt="4">
        <dgm:presLayoutVars>
          <dgm:bulletEnabled val="1"/>
        </dgm:presLayoutVars>
      </dgm:prSet>
      <dgm:spPr/>
    </dgm:pt>
    <dgm:pt modelId="{A60E8934-9E89-4468-A111-307D7A8AC5EB}" type="pres">
      <dgm:prSet presAssocID="{2AD8136C-17C0-4307-94BB-69200C4162D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BBBCF9D-7051-40E0-BED8-D967D707F5C7}" type="pres">
      <dgm:prSet presAssocID="{2AD8136C-17C0-4307-94BB-69200C4162D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EE09202-88CE-4699-899F-49D27E9BE8FB}" type="presOf" srcId="{405ECA1C-8AB2-4D56-8F75-970A24AAB1DA}" destId="{F0A31AF9-3A96-485C-9F20-0F12505CA4DD}" srcOrd="0" destOrd="0" presId="urn:microsoft.com/office/officeart/2005/8/layout/vList2"/>
    <dgm:cxn modelId="{9B6B6905-1F7B-49DE-A676-0EFF1062902B}" type="presOf" srcId="{CF85F2AD-928A-4F97-A980-92CC06BE506A}" destId="{5D22E941-784B-454E-B7F3-8D2AA94DD2E1}" srcOrd="0" destOrd="0" presId="urn:microsoft.com/office/officeart/2005/8/layout/vList2"/>
    <dgm:cxn modelId="{870ADF09-8A2D-4E3D-A1ED-E67981D07958}" type="presOf" srcId="{0E49DC85-A818-4F24-AD4F-856756ADF01C}" destId="{4BBBCF9D-7051-40E0-BED8-D967D707F5C7}" srcOrd="0" destOrd="0" presId="urn:microsoft.com/office/officeart/2005/8/layout/vList2"/>
    <dgm:cxn modelId="{C438FA22-9931-4207-8268-FAF285E93261}" srcId="{405ECA1C-8AB2-4D56-8F75-970A24AAB1DA}" destId="{CF85F2AD-928A-4F97-A980-92CC06BE506A}" srcOrd="0" destOrd="0" parTransId="{D05210F4-E841-4AD8-B98A-ED097003F51B}" sibTransId="{4A5EE389-5C42-4695-97BF-8F37C100DAF1}"/>
    <dgm:cxn modelId="{40B41929-8DCB-4DE3-A618-4A8050B9D034}" srcId="{F960DDE6-EA62-40B2-B66A-B8951412B785}" destId="{3B05F6D7-C4C5-44AD-901C-245D50C96B9E}" srcOrd="1" destOrd="0" parTransId="{425179CD-D67E-4D90-BFC5-96079E576F9A}" sibTransId="{25051A9F-9BA8-4CB2-90CF-46590E7F5DA9}"/>
    <dgm:cxn modelId="{9C52742C-778A-4F86-94B1-A35AA1788CEF}" srcId="{6F5AC011-F163-4CAB-8ED3-6EB82C362066}" destId="{405ECA1C-8AB2-4D56-8F75-970A24AAB1DA}" srcOrd="1" destOrd="0" parTransId="{FB4C9235-4ABE-40F7-9AD7-5D6AC9469E37}" sibTransId="{D905B8C9-31F8-41E0-AF1B-770AEC12ED95}"/>
    <dgm:cxn modelId="{8A08CA33-CEBC-4837-8CA4-3EEB92B061C1}" srcId="{6F5AC011-F163-4CAB-8ED3-6EB82C362066}" destId="{F960DDE6-EA62-40B2-B66A-B8951412B785}" srcOrd="0" destOrd="0" parTransId="{41D11B3F-406A-4E81-94EA-22EB872C658C}" sibTransId="{09B4611F-988F-4D40-B802-DB7EEB970E4B}"/>
    <dgm:cxn modelId="{86ABD45C-6428-4361-A5C5-0E90A75A33D5}" srcId="{F960DDE6-EA62-40B2-B66A-B8951412B785}" destId="{C625175E-A806-4811-8072-0D8518C4CA1F}" srcOrd="2" destOrd="0" parTransId="{AF9474EE-AC04-4FA3-AFA7-FA6D256A34DB}" sibTransId="{914C4B37-C227-4547-A2EB-34D759F52DB5}"/>
    <dgm:cxn modelId="{92637F60-53C3-4E20-BD8E-9C4FE8B86F4E}" type="presOf" srcId="{2AD8136C-17C0-4307-94BB-69200C4162D7}" destId="{A60E8934-9E89-4468-A111-307D7A8AC5EB}" srcOrd="0" destOrd="0" presId="urn:microsoft.com/office/officeart/2005/8/layout/vList2"/>
    <dgm:cxn modelId="{AE2A0C64-7BE3-4B35-BD74-99A47325D255}" type="presOf" srcId="{6F5AC011-F163-4CAB-8ED3-6EB82C362066}" destId="{405AD56C-0F9C-42BC-90BA-79204C73B147}" srcOrd="0" destOrd="0" presId="urn:microsoft.com/office/officeart/2005/8/layout/vList2"/>
    <dgm:cxn modelId="{70EA954C-279D-4481-8C2A-C6D3057BE586}" type="presOf" srcId="{F960DDE6-EA62-40B2-B66A-B8951412B785}" destId="{3B85F315-7A19-4770-BCA6-FD9806288CA2}" srcOrd="0" destOrd="0" presId="urn:microsoft.com/office/officeart/2005/8/layout/vList2"/>
    <dgm:cxn modelId="{6456274F-F0F5-43E6-BE83-B01A59AC90F0}" type="presOf" srcId="{0664413E-8DEC-488F-8CDE-2557CA9FFC7C}" destId="{3CD15C5C-9B32-42C9-9E3A-A9D33A48516A}" srcOrd="0" destOrd="0" presId="urn:microsoft.com/office/officeart/2005/8/layout/vList2"/>
    <dgm:cxn modelId="{1559CF79-63DC-48E2-A80C-0C5EA20BEC89}" type="presOf" srcId="{C625175E-A806-4811-8072-0D8518C4CA1F}" destId="{3CD15C5C-9B32-42C9-9E3A-A9D33A48516A}" srcOrd="0" destOrd="2" presId="urn:microsoft.com/office/officeart/2005/8/layout/vList2"/>
    <dgm:cxn modelId="{AFB52286-6D4E-4533-8EDA-25323F3D54FC}" srcId="{F960DDE6-EA62-40B2-B66A-B8951412B785}" destId="{0664413E-8DEC-488F-8CDE-2557CA9FFC7C}" srcOrd="0" destOrd="0" parTransId="{29C24AEA-E3A5-4137-B1D5-E38FECB063AD}" sibTransId="{1C35020C-2AD0-434E-8D4B-5A39B17BEB7A}"/>
    <dgm:cxn modelId="{0AFD8391-85E9-4486-835E-E48394CC6565}" type="presOf" srcId="{3B05F6D7-C4C5-44AD-901C-245D50C96B9E}" destId="{3CD15C5C-9B32-42C9-9E3A-A9D33A48516A}" srcOrd="0" destOrd="1" presId="urn:microsoft.com/office/officeart/2005/8/layout/vList2"/>
    <dgm:cxn modelId="{B413F09A-706D-454B-803F-25A08A0CDA71}" srcId="{7EBDDC0E-D9C2-48E0-86A0-849C4B3B2133}" destId="{D1157AD6-6242-46F0-ABB8-CA97F7EB3581}" srcOrd="0" destOrd="0" parTransId="{E6E9FF1F-7DF9-41AB-B5E1-BEE6A10CB975}" sibTransId="{68B54B94-AD54-4B17-977E-B9F1ED40AC61}"/>
    <dgm:cxn modelId="{E908FFAC-43D3-4BED-A65E-5807C4B7CDE9}" srcId="{6F5AC011-F163-4CAB-8ED3-6EB82C362066}" destId="{2AD8136C-17C0-4307-94BB-69200C4162D7}" srcOrd="3" destOrd="0" parTransId="{C383A3BE-A71F-493E-AB81-5708A8DCE5B7}" sibTransId="{E29452FC-1483-467B-A14B-388F1AC8EA80}"/>
    <dgm:cxn modelId="{853109D6-8A10-4EA4-BECE-E34047BE3B54}" type="presOf" srcId="{7EBDDC0E-D9C2-48E0-86A0-849C4B3B2133}" destId="{CA7A2F3B-0471-4ECB-B6F1-FC3D20EF8330}" srcOrd="0" destOrd="0" presId="urn:microsoft.com/office/officeart/2005/8/layout/vList2"/>
    <dgm:cxn modelId="{1ACE21E2-E5B4-4DBA-BA72-72FDA81C6A10}" srcId="{2AD8136C-17C0-4307-94BB-69200C4162D7}" destId="{0E49DC85-A818-4F24-AD4F-856756ADF01C}" srcOrd="0" destOrd="0" parTransId="{768F89C2-4F24-4EFC-8FB4-728154DD688C}" sibTransId="{3C200125-EC92-478E-A739-564222FE6FB2}"/>
    <dgm:cxn modelId="{F4D321E4-4808-46D0-98E8-6AF5DAE03F24}" srcId="{6F5AC011-F163-4CAB-8ED3-6EB82C362066}" destId="{7EBDDC0E-D9C2-48E0-86A0-849C4B3B2133}" srcOrd="2" destOrd="0" parTransId="{D9F15AE0-7552-4954-AC7F-7784823A3395}" sibTransId="{7AA64B44-EDE4-43DD-9E4A-7CFF2E8EF6D7}"/>
    <dgm:cxn modelId="{B98F0BED-FE39-47DC-A5E0-FF775C1A81D9}" type="presOf" srcId="{D1157AD6-6242-46F0-ABB8-CA97F7EB3581}" destId="{6DC6A964-195B-4CC2-9AE6-ABEFC2A077AC}" srcOrd="0" destOrd="0" presId="urn:microsoft.com/office/officeart/2005/8/layout/vList2"/>
    <dgm:cxn modelId="{E9C769C9-8007-49F2-B9DE-133539E49889}" type="presParOf" srcId="{405AD56C-0F9C-42BC-90BA-79204C73B147}" destId="{3B85F315-7A19-4770-BCA6-FD9806288CA2}" srcOrd="0" destOrd="0" presId="urn:microsoft.com/office/officeart/2005/8/layout/vList2"/>
    <dgm:cxn modelId="{9EA42E65-41CD-4528-AB1E-8CD879645FE7}" type="presParOf" srcId="{405AD56C-0F9C-42BC-90BA-79204C73B147}" destId="{3CD15C5C-9B32-42C9-9E3A-A9D33A48516A}" srcOrd="1" destOrd="0" presId="urn:microsoft.com/office/officeart/2005/8/layout/vList2"/>
    <dgm:cxn modelId="{6A0D9DD8-04FF-492A-AE5B-2852AF519EA1}" type="presParOf" srcId="{405AD56C-0F9C-42BC-90BA-79204C73B147}" destId="{F0A31AF9-3A96-485C-9F20-0F12505CA4DD}" srcOrd="2" destOrd="0" presId="urn:microsoft.com/office/officeart/2005/8/layout/vList2"/>
    <dgm:cxn modelId="{41D85D6A-520C-4A6C-BBBC-0B36C1BA62E2}" type="presParOf" srcId="{405AD56C-0F9C-42BC-90BA-79204C73B147}" destId="{5D22E941-784B-454E-B7F3-8D2AA94DD2E1}" srcOrd="3" destOrd="0" presId="urn:microsoft.com/office/officeart/2005/8/layout/vList2"/>
    <dgm:cxn modelId="{ABEC4C0B-8C16-4A0A-B864-1F2C3D6B4380}" type="presParOf" srcId="{405AD56C-0F9C-42BC-90BA-79204C73B147}" destId="{CA7A2F3B-0471-4ECB-B6F1-FC3D20EF8330}" srcOrd="4" destOrd="0" presId="urn:microsoft.com/office/officeart/2005/8/layout/vList2"/>
    <dgm:cxn modelId="{15815954-33C5-47EF-936F-3D500764DF80}" type="presParOf" srcId="{405AD56C-0F9C-42BC-90BA-79204C73B147}" destId="{6DC6A964-195B-4CC2-9AE6-ABEFC2A077AC}" srcOrd="5" destOrd="0" presId="urn:microsoft.com/office/officeart/2005/8/layout/vList2"/>
    <dgm:cxn modelId="{43F27A1F-2D63-4E01-AE82-516864683C8A}" type="presParOf" srcId="{405AD56C-0F9C-42BC-90BA-79204C73B147}" destId="{A60E8934-9E89-4468-A111-307D7A8AC5EB}" srcOrd="6" destOrd="0" presId="urn:microsoft.com/office/officeart/2005/8/layout/vList2"/>
    <dgm:cxn modelId="{1D6E4B06-B49B-4287-AC3C-9A80E07C7CC3}" type="presParOf" srcId="{405AD56C-0F9C-42BC-90BA-79204C73B147}" destId="{4BBBCF9D-7051-40E0-BED8-D967D707F5C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5F315-7A19-4770-BCA6-FD9806288CA2}">
      <dsp:nvSpPr>
        <dsp:cNvPr id="0" name=""/>
        <dsp:cNvSpPr/>
      </dsp:nvSpPr>
      <dsp:spPr>
        <a:xfrm>
          <a:off x="0" y="141240"/>
          <a:ext cx="5175384" cy="55165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Invasive brush treatments</a:t>
          </a:r>
        </a:p>
      </dsp:txBody>
      <dsp:txXfrm>
        <a:off x="26930" y="168170"/>
        <a:ext cx="5121524" cy="497795"/>
      </dsp:txXfrm>
    </dsp:sp>
    <dsp:sp modelId="{3CD15C5C-9B32-42C9-9E3A-A9D33A48516A}">
      <dsp:nvSpPr>
        <dsp:cNvPr id="0" name=""/>
        <dsp:cNvSpPr/>
      </dsp:nvSpPr>
      <dsp:spPr>
        <a:xfrm>
          <a:off x="0" y="692895"/>
          <a:ext cx="5175384" cy="1713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80 acres of foliar spot spray in woody removal areas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Cut/stump treatment (volunteers, Stantec)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Buckthorn, honeysuckle, barberry, burning bush, roundleaf bittersweet, white poplar</a:t>
          </a:r>
        </a:p>
      </dsp:txBody>
      <dsp:txXfrm>
        <a:off x="0" y="692895"/>
        <a:ext cx="5175384" cy="1713960"/>
      </dsp:txXfrm>
    </dsp:sp>
    <dsp:sp modelId="{F0A31AF9-3A96-485C-9F20-0F12505CA4DD}">
      <dsp:nvSpPr>
        <dsp:cNvPr id="0" name=""/>
        <dsp:cNvSpPr/>
      </dsp:nvSpPr>
      <dsp:spPr>
        <a:xfrm>
          <a:off x="0" y="2406855"/>
          <a:ext cx="5175384" cy="551655"/>
        </a:xfrm>
        <a:prstGeom prst="roundRect">
          <a:avLst/>
        </a:prstGeom>
        <a:solidFill>
          <a:schemeClr val="accent2">
            <a:hueOff val="-6205684"/>
            <a:satOff val="6944"/>
            <a:lumOff val="18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Winter fuelwood reduction</a:t>
          </a:r>
        </a:p>
      </dsp:txBody>
      <dsp:txXfrm>
        <a:off x="26930" y="2433785"/>
        <a:ext cx="5121524" cy="497795"/>
      </dsp:txXfrm>
    </dsp:sp>
    <dsp:sp modelId="{5D22E941-784B-454E-B7F3-8D2AA94DD2E1}">
      <dsp:nvSpPr>
        <dsp:cNvPr id="0" name=""/>
        <dsp:cNvSpPr/>
      </dsp:nvSpPr>
      <dsp:spPr>
        <a:xfrm>
          <a:off x="0" y="2958510"/>
          <a:ext cx="5175384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Additional limited forestry mowing &amp; down dead wood pile/burn with snow</a:t>
          </a:r>
        </a:p>
      </dsp:txBody>
      <dsp:txXfrm>
        <a:off x="0" y="2958510"/>
        <a:ext cx="5175384" cy="571320"/>
      </dsp:txXfrm>
    </dsp:sp>
    <dsp:sp modelId="{CA7A2F3B-0471-4ECB-B6F1-FC3D20EF8330}">
      <dsp:nvSpPr>
        <dsp:cNvPr id="0" name=""/>
        <dsp:cNvSpPr/>
      </dsp:nvSpPr>
      <dsp:spPr>
        <a:xfrm>
          <a:off x="0" y="3529830"/>
          <a:ext cx="5175384" cy="55165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Prescribed burns (up to 4 units)</a:t>
          </a:r>
        </a:p>
      </dsp:txBody>
      <dsp:txXfrm>
        <a:off x="26930" y="3556760"/>
        <a:ext cx="5121524" cy="497795"/>
      </dsp:txXfrm>
    </dsp:sp>
    <dsp:sp modelId="{6DC6A964-195B-4CC2-9AE6-ABEFC2A077AC}">
      <dsp:nvSpPr>
        <dsp:cNvPr id="0" name=""/>
        <dsp:cNvSpPr/>
      </dsp:nvSpPr>
      <dsp:spPr>
        <a:xfrm>
          <a:off x="0" y="4081485"/>
          <a:ext cx="517538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33-47 acres</a:t>
          </a:r>
        </a:p>
      </dsp:txBody>
      <dsp:txXfrm>
        <a:off x="0" y="4081485"/>
        <a:ext cx="5175384" cy="380880"/>
      </dsp:txXfrm>
    </dsp:sp>
    <dsp:sp modelId="{A60E8934-9E89-4468-A111-307D7A8AC5EB}">
      <dsp:nvSpPr>
        <dsp:cNvPr id="0" name=""/>
        <dsp:cNvSpPr/>
      </dsp:nvSpPr>
      <dsp:spPr>
        <a:xfrm>
          <a:off x="0" y="4462365"/>
          <a:ext cx="5175384" cy="55165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Herbaceous weed control</a:t>
          </a:r>
        </a:p>
      </dsp:txBody>
      <dsp:txXfrm>
        <a:off x="26930" y="4489295"/>
        <a:ext cx="5121524" cy="497795"/>
      </dsp:txXfrm>
    </dsp:sp>
    <dsp:sp modelId="{4BBBCF9D-7051-40E0-BED8-D967D707F5C7}">
      <dsp:nvSpPr>
        <dsp:cNvPr id="0" name=""/>
        <dsp:cNvSpPr/>
      </dsp:nvSpPr>
      <dsp:spPr>
        <a:xfrm>
          <a:off x="0" y="5014020"/>
          <a:ext cx="517538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Burdock, garlic mustard, Canada thistle</a:t>
          </a:r>
        </a:p>
      </dsp:txBody>
      <dsp:txXfrm>
        <a:off x="0" y="5014020"/>
        <a:ext cx="5175384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6D55-3F49-F307-A9DE-39E470D2B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Sunfish Lake Park Buckthorn Removal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68A7-9FE2-1E4A-1B46-6CDE26A34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Presentation to Lake Elmo Parks Commission October 20, 2025</a:t>
            </a:r>
          </a:p>
          <a:p>
            <a:endParaRPr lang="en-US" b="1" dirty="0"/>
          </a:p>
          <a:p>
            <a:r>
              <a:rPr lang="en-US" b="1" dirty="0"/>
              <a:t>Larissa Mottl, Stantec,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272814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a forest&#10;&#10;AI-generated content may be incorrect.">
            <a:extLst>
              <a:ext uri="{FF2B5EF4-FFF2-40B4-BE49-F238E27FC236}">
                <a16:creationId xmlns:a16="http://schemas.microsoft.com/office/drawing/2014/main" id="{2B6D3893-A7BA-7137-781C-35DB5CEB12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9CFB2-F1FC-D270-1BC9-AF569784D8E0}"/>
              </a:ext>
            </a:extLst>
          </p:cNvPr>
          <p:cNvSpPr txBox="1"/>
          <p:nvPr/>
        </p:nvSpPr>
        <p:spPr>
          <a:xfrm>
            <a:off x="228600" y="6248400"/>
            <a:ext cx="1828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Sept 23, 2025</a:t>
            </a:r>
          </a:p>
        </p:txBody>
      </p:sp>
    </p:spTree>
    <p:extLst>
      <p:ext uri="{BB962C8B-B14F-4D97-AF65-F5344CB8AC3E}">
        <p14:creationId xmlns:p14="http://schemas.microsoft.com/office/powerpoint/2010/main" val="362937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25407-9835-8E47-200F-96394FB5E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forest area&#10;&#10;AI-generated content may be incorrect.">
            <a:extLst>
              <a:ext uri="{FF2B5EF4-FFF2-40B4-BE49-F238E27FC236}">
                <a16:creationId xmlns:a16="http://schemas.microsoft.com/office/drawing/2014/main" id="{EBCE0647-D373-E3D5-1B2D-A120BE64BC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5A5BD9E2-92FE-0E29-AEFE-AEF4EEDE872A}"/>
              </a:ext>
            </a:extLst>
          </p:cNvPr>
          <p:cNvSpPr/>
          <p:nvPr/>
        </p:nvSpPr>
        <p:spPr>
          <a:xfrm>
            <a:off x="3276600" y="3047999"/>
            <a:ext cx="152400" cy="152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DD52BEC-DE94-B4ED-C32A-CF1EDCECBBEE}"/>
              </a:ext>
            </a:extLst>
          </p:cNvPr>
          <p:cNvSpPr/>
          <p:nvPr/>
        </p:nvSpPr>
        <p:spPr>
          <a:xfrm>
            <a:off x="1219200" y="3429000"/>
            <a:ext cx="1437968" cy="609600"/>
          </a:xfrm>
          <a:prstGeom prst="wedgeRectCallout">
            <a:avLst>
              <a:gd name="adj1" fmla="val 94723"/>
              <a:gd name="adj2" fmla="val -920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Photopoint – view East</a:t>
            </a:r>
          </a:p>
        </p:txBody>
      </p:sp>
    </p:spTree>
    <p:extLst>
      <p:ext uri="{BB962C8B-B14F-4D97-AF65-F5344CB8AC3E}">
        <p14:creationId xmlns:p14="http://schemas.microsoft.com/office/powerpoint/2010/main" val="182763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th through a forest&#10;&#10;AI-generated content may be incorrect.">
            <a:extLst>
              <a:ext uri="{FF2B5EF4-FFF2-40B4-BE49-F238E27FC236}">
                <a16:creationId xmlns:a16="http://schemas.microsoft.com/office/drawing/2014/main" id="{0F9CA6CB-19B6-3C6B-05C7-A107B85D31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DCFEEB-1008-0F7C-818D-3D9A70BEFD37}"/>
              </a:ext>
            </a:extLst>
          </p:cNvPr>
          <p:cNvSpPr txBox="1"/>
          <p:nvPr/>
        </p:nvSpPr>
        <p:spPr>
          <a:xfrm>
            <a:off x="228600" y="6248400"/>
            <a:ext cx="1828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Oct 25, 2023</a:t>
            </a:r>
          </a:p>
        </p:txBody>
      </p:sp>
    </p:spTree>
    <p:extLst>
      <p:ext uri="{BB962C8B-B14F-4D97-AF65-F5344CB8AC3E}">
        <p14:creationId xmlns:p14="http://schemas.microsoft.com/office/powerpoint/2010/main" val="162789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nowy forest with trees&#10;&#10;AI-generated content may be incorrect.">
            <a:extLst>
              <a:ext uri="{FF2B5EF4-FFF2-40B4-BE49-F238E27FC236}">
                <a16:creationId xmlns:a16="http://schemas.microsoft.com/office/drawing/2014/main" id="{EE03FA0F-A25E-9853-E771-357F5F051F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6F17A7-BBA4-A046-753B-FCB4EBA1DDFD}"/>
              </a:ext>
            </a:extLst>
          </p:cNvPr>
          <p:cNvSpPr txBox="1"/>
          <p:nvPr/>
        </p:nvSpPr>
        <p:spPr>
          <a:xfrm>
            <a:off x="228600" y="6248400"/>
            <a:ext cx="1828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Feb 12, 2025</a:t>
            </a:r>
          </a:p>
        </p:txBody>
      </p:sp>
    </p:spTree>
    <p:extLst>
      <p:ext uri="{BB962C8B-B14F-4D97-AF65-F5344CB8AC3E}">
        <p14:creationId xmlns:p14="http://schemas.microsoft.com/office/powerpoint/2010/main" val="271304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08881-C84A-89CA-C968-C604AA008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forest area&#10;&#10;AI-generated content may be incorrect.">
            <a:extLst>
              <a:ext uri="{FF2B5EF4-FFF2-40B4-BE49-F238E27FC236}">
                <a16:creationId xmlns:a16="http://schemas.microsoft.com/office/drawing/2014/main" id="{414D7DA1-6A9D-1C9E-2099-569DF74907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4CB4F5C0-909F-C871-ED30-89E6EAE18B1A}"/>
              </a:ext>
            </a:extLst>
          </p:cNvPr>
          <p:cNvSpPr/>
          <p:nvPr/>
        </p:nvSpPr>
        <p:spPr>
          <a:xfrm>
            <a:off x="6324600" y="2743200"/>
            <a:ext cx="152400" cy="152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BBE8F8D-C994-9087-C7AF-9149AC7064B6}"/>
              </a:ext>
            </a:extLst>
          </p:cNvPr>
          <p:cNvSpPr/>
          <p:nvPr/>
        </p:nvSpPr>
        <p:spPr>
          <a:xfrm>
            <a:off x="6781800" y="3657600"/>
            <a:ext cx="1676400" cy="609600"/>
          </a:xfrm>
          <a:prstGeom prst="wedgeRectCallout">
            <a:avLst>
              <a:gd name="adj1" fmla="val -67796"/>
              <a:gd name="adj2" fmla="val -1774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Photopoint – view West</a:t>
            </a:r>
          </a:p>
        </p:txBody>
      </p:sp>
    </p:spTree>
    <p:extLst>
      <p:ext uri="{BB962C8B-B14F-4D97-AF65-F5344CB8AC3E}">
        <p14:creationId xmlns:p14="http://schemas.microsoft.com/office/powerpoint/2010/main" val="298378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rest with trees and grass&#10;&#10;AI-generated content may be incorrect.">
            <a:extLst>
              <a:ext uri="{FF2B5EF4-FFF2-40B4-BE49-F238E27FC236}">
                <a16:creationId xmlns:a16="http://schemas.microsoft.com/office/drawing/2014/main" id="{94189565-210F-102B-C9DD-DE313EBB34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15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B518A-8FB1-C615-0EFF-9D9CEA393DE2}"/>
              </a:ext>
            </a:extLst>
          </p:cNvPr>
          <p:cNvSpPr txBox="1"/>
          <p:nvPr/>
        </p:nvSpPr>
        <p:spPr>
          <a:xfrm>
            <a:off x="228600" y="6248400"/>
            <a:ext cx="457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May 2025 – green up after April 23 burn</a:t>
            </a:r>
          </a:p>
        </p:txBody>
      </p:sp>
    </p:spTree>
    <p:extLst>
      <p:ext uri="{BB962C8B-B14F-4D97-AF65-F5344CB8AC3E}">
        <p14:creationId xmlns:p14="http://schemas.microsoft.com/office/powerpoint/2010/main" val="297398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orest floor&#10;&#10;AI-generated content may be incorrect.">
            <a:extLst>
              <a:ext uri="{FF2B5EF4-FFF2-40B4-BE49-F238E27FC236}">
                <a16:creationId xmlns:a16="http://schemas.microsoft.com/office/drawing/2014/main" id="{7D7BF2F7-4BFE-3B13-3235-AC2CA06F3F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475EF-09EE-CB42-2150-053877ED790B}"/>
              </a:ext>
            </a:extLst>
          </p:cNvPr>
          <p:cNvSpPr txBox="1"/>
          <p:nvPr/>
        </p:nvSpPr>
        <p:spPr>
          <a:xfrm>
            <a:off x="228600" y="6248400"/>
            <a:ext cx="4953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May 18, 2025 – green up after April 23 burn</a:t>
            </a:r>
          </a:p>
        </p:txBody>
      </p:sp>
    </p:spTree>
    <p:extLst>
      <p:ext uri="{BB962C8B-B14F-4D97-AF65-F5344CB8AC3E}">
        <p14:creationId xmlns:p14="http://schemas.microsoft.com/office/powerpoint/2010/main" val="1192038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many trees&#10;&#10;AI-generated content may be incorrect.">
            <a:extLst>
              <a:ext uri="{FF2B5EF4-FFF2-40B4-BE49-F238E27FC236}">
                <a16:creationId xmlns:a16="http://schemas.microsoft.com/office/drawing/2014/main" id="{F993C266-7A6E-F50C-B9B4-C73A35BEBC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A4E5A-5C1D-468A-B61F-54766877CD51}"/>
              </a:ext>
            </a:extLst>
          </p:cNvPr>
          <p:cNvSpPr txBox="1"/>
          <p:nvPr/>
        </p:nvSpPr>
        <p:spPr>
          <a:xfrm>
            <a:off x="228600" y="6248400"/>
            <a:ext cx="4953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May 18, 2025 – wild geranium blooms</a:t>
            </a:r>
          </a:p>
        </p:txBody>
      </p:sp>
    </p:spTree>
    <p:extLst>
      <p:ext uri="{BB962C8B-B14F-4D97-AF65-F5344CB8AC3E}">
        <p14:creationId xmlns:p14="http://schemas.microsoft.com/office/powerpoint/2010/main" val="292707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E4E4D-6EB6-80DF-DD06-201A875E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forest area&#10;&#10;AI-generated content may be incorrect.">
            <a:extLst>
              <a:ext uri="{FF2B5EF4-FFF2-40B4-BE49-F238E27FC236}">
                <a16:creationId xmlns:a16="http://schemas.microsoft.com/office/drawing/2014/main" id="{BBD3AED6-F45F-EF85-585D-955171A82A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48A2052E-6833-A3A4-1941-DD7AE62899B7}"/>
              </a:ext>
            </a:extLst>
          </p:cNvPr>
          <p:cNvSpPr/>
          <p:nvPr/>
        </p:nvSpPr>
        <p:spPr>
          <a:xfrm>
            <a:off x="6329516" y="1828800"/>
            <a:ext cx="152400" cy="152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5EAB539-3F86-C8B8-905D-BCA7BB04E3CB}"/>
              </a:ext>
            </a:extLst>
          </p:cNvPr>
          <p:cNvSpPr/>
          <p:nvPr/>
        </p:nvSpPr>
        <p:spPr>
          <a:xfrm>
            <a:off x="7086600" y="838200"/>
            <a:ext cx="1676400" cy="838200"/>
          </a:xfrm>
          <a:prstGeom prst="wedgeRectCallout">
            <a:avLst>
              <a:gd name="adj1" fmla="val -86564"/>
              <a:gd name="adj2" fmla="val 716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Photopoint – view West</a:t>
            </a:r>
          </a:p>
        </p:txBody>
      </p:sp>
    </p:spTree>
    <p:extLst>
      <p:ext uri="{BB962C8B-B14F-4D97-AF65-F5344CB8AC3E}">
        <p14:creationId xmlns:p14="http://schemas.microsoft.com/office/powerpoint/2010/main" val="312921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th in the woods&#10;&#10;AI-generated content may be incorrect.">
            <a:extLst>
              <a:ext uri="{FF2B5EF4-FFF2-40B4-BE49-F238E27FC236}">
                <a16:creationId xmlns:a16="http://schemas.microsoft.com/office/drawing/2014/main" id="{F611BA68-F514-B5EF-C080-D79D7CE78C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BBF843-6702-17AA-9824-93257080695A}"/>
              </a:ext>
            </a:extLst>
          </p:cNvPr>
          <p:cNvSpPr txBox="1"/>
          <p:nvPr/>
        </p:nvSpPr>
        <p:spPr>
          <a:xfrm>
            <a:off x="228600" y="6248400"/>
            <a:ext cx="3886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Oct 25, 2023 – before restoration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080423-511E-C9A3-C0CA-1DCDE621C8D7}"/>
              </a:ext>
            </a:extLst>
          </p:cNvPr>
          <p:cNvCxnSpPr/>
          <p:nvPr/>
        </p:nvCxnSpPr>
        <p:spPr>
          <a:xfrm flipH="1">
            <a:off x="3962400" y="2514600"/>
            <a:ext cx="6858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3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EDA-E7C9-D2D8-74EE-1ED032BF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Phases of the Sunfish Lake Park Restoration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A0D9-EAC8-94E1-34C0-2D85404FD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Funded by: Mn Department of Natural Resources, Conservation Legacy Partners program</a:t>
            </a:r>
          </a:p>
          <a:p>
            <a:r>
              <a:rPr lang="en-US" dirty="0"/>
              <a:t>Phase 1, 40 acres, $154K Completed</a:t>
            </a:r>
          </a:p>
          <a:p>
            <a:r>
              <a:rPr lang="en-US" dirty="0"/>
              <a:t>Phase 2, 140 acres, $457K Ends 6/2026</a:t>
            </a:r>
          </a:p>
          <a:p>
            <a:r>
              <a:rPr lang="en-US" dirty="0"/>
              <a:t>Phase 3, $50K, completion ?/2026</a:t>
            </a:r>
          </a:p>
          <a:p>
            <a:r>
              <a:rPr lang="en-US" dirty="0"/>
              <a:t>Seeking further funding</a:t>
            </a:r>
          </a:p>
        </p:txBody>
      </p:sp>
    </p:spTree>
    <p:extLst>
      <p:ext uri="{BB962C8B-B14F-4D97-AF65-F5344CB8AC3E}">
        <p14:creationId xmlns:p14="http://schemas.microsoft.com/office/powerpoint/2010/main" val="107007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th through a forest&#10;&#10;AI-generated content may be incorrect.">
            <a:extLst>
              <a:ext uri="{FF2B5EF4-FFF2-40B4-BE49-F238E27FC236}">
                <a16:creationId xmlns:a16="http://schemas.microsoft.com/office/drawing/2014/main" id="{56B7AC11-2DE8-1040-7A53-23E69E1A94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F79238-24F6-2B28-D304-34A5486227A6}"/>
              </a:ext>
            </a:extLst>
          </p:cNvPr>
          <p:cNvSpPr txBox="1"/>
          <p:nvPr/>
        </p:nvSpPr>
        <p:spPr>
          <a:xfrm>
            <a:off x="228600" y="6248400"/>
            <a:ext cx="7467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May 2025 – green up after woody removal and forestry mow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65434A-1133-0CBC-E442-B0A114D54DB9}"/>
              </a:ext>
            </a:extLst>
          </p:cNvPr>
          <p:cNvCxnSpPr/>
          <p:nvPr/>
        </p:nvCxnSpPr>
        <p:spPr>
          <a:xfrm flipH="1">
            <a:off x="5867400" y="1676400"/>
            <a:ext cx="6858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80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65EBF-2184-5C37-0EE8-7E70ABBE0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forest area&#10;&#10;AI-generated content may be incorrect.">
            <a:extLst>
              <a:ext uri="{FF2B5EF4-FFF2-40B4-BE49-F238E27FC236}">
                <a16:creationId xmlns:a16="http://schemas.microsoft.com/office/drawing/2014/main" id="{E1FE7C53-9C6E-EA55-CF2B-74857B86F9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E732D815-F508-F718-D052-596DF28BE0FC}"/>
              </a:ext>
            </a:extLst>
          </p:cNvPr>
          <p:cNvSpPr/>
          <p:nvPr/>
        </p:nvSpPr>
        <p:spPr>
          <a:xfrm>
            <a:off x="6329516" y="1828800"/>
            <a:ext cx="152400" cy="152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019531B-CAB8-45F1-8D32-52875D817547}"/>
              </a:ext>
            </a:extLst>
          </p:cNvPr>
          <p:cNvSpPr/>
          <p:nvPr/>
        </p:nvSpPr>
        <p:spPr>
          <a:xfrm>
            <a:off x="7086600" y="838200"/>
            <a:ext cx="1676400" cy="838200"/>
          </a:xfrm>
          <a:prstGeom prst="wedgeRectCallout">
            <a:avLst>
              <a:gd name="adj1" fmla="val -86564"/>
              <a:gd name="adj2" fmla="val 716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Photopoint – view East</a:t>
            </a:r>
          </a:p>
        </p:txBody>
      </p:sp>
    </p:spTree>
    <p:extLst>
      <p:ext uri="{BB962C8B-B14F-4D97-AF65-F5344CB8AC3E}">
        <p14:creationId xmlns:p14="http://schemas.microsoft.com/office/powerpoint/2010/main" val="2149065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the woods&#10;&#10;AI-generated content may be incorrect.">
            <a:extLst>
              <a:ext uri="{FF2B5EF4-FFF2-40B4-BE49-F238E27FC236}">
                <a16:creationId xmlns:a16="http://schemas.microsoft.com/office/drawing/2014/main" id="{18CD88CD-72C8-C1D2-D533-739D9A647E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655723-CB2E-068F-0AF6-F04A1FA9E0B9}"/>
              </a:ext>
            </a:extLst>
          </p:cNvPr>
          <p:cNvSpPr txBox="1"/>
          <p:nvPr/>
        </p:nvSpPr>
        <p:spPr>
          <a:xfrm>
            <a:off x="228600" y="6248400"/>
            <a:ext cx="3886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Oct 25, 2023 – before restoration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3A3964-9B04-0BEF-62CB-608F310B1565}"/>
              </a:ext>
            </a:extLst>
          </p:cNvPr>
          <p:cNvCxnSpPr/>
          <p:nvPr/>
        </p:nvCxnSpPr>
        <p:spPr>
          <a:xfrm flipH="1">
            <a:off x="5257800" y="2514600"/>
            <a:ext cx="6858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85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th with a sign in the middle of a forest&#10;&#10;AI-generated content may be incorrect.">
            <a:extLst>
              <a:ext uri="{FF2B5EF4-FFF2-40B4-BE49-F238E27FC236}">
                <a16:creationId xmlns:a16="http://schemas.microsoft.com/office/drawing/2014/main" id="{3C72F15D-A516-529E-9F38-5A521C9E3A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F64014-7C72-7807-678D-856083A95E73}"/>
              </a:ext>
            </a:extLst>
          </p:cNvPr>
          <p:cNvSpPr txBox="1"/>
          <p:nvPr/>
        </p:nvSpPr>
        <p:spPr>
          <a:xfrm>
            <a:off x="228600" y="6248400"/>
            <a:ext cx="7467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May 2025 – green up after woody removal and forestry mow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6C59E3-1E21-0CBC-7F31-508F860466E0}"/>
              </a:ext>
            </a:extLst>
          </p:cNvPr>
          <p:cNvCxnSpPr/>
          <p:nvPr/>
        </p:nvCxnSpPr>
        <p:spPr>
          <a:xfrm flipH="1">
            <a:off x="5791200" y="1905000"/>
            <a:ext cx="6858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57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rest with many trees&#10;&#10;AI-generated content may be incorrect.">
            <a:extLst>
              <a:ext uri="{FF2B5EF4-FFF2-40B4-BE49-F238E27FC236}">
                <a16:creationId xmlns:a16="http://schemas.microsoft.com/office/drawing/2014/main" id="{B616DCB2-303D-508F-2371-43F9C7E2E0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F79739-BB10-7447-9694-BC16B584A28D}"/>
              </a:ext>
            </a:extLst>
          </p:cNvPr>
          <p:cNvSpPr txBox="1"/>
          <p:nvPr/>
        </p:nvSpPr>
        <p:spPr>
          <a:xfrm>
            <a:off x="228600" y="6248400"/>
            <a:ext cx="822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May 18, 2025 – </a:t>
            </a:r>
            <a:r>
              <a:rPr lang="en-US" sz="1600" dirty="0"/>
              <a:t>after selective tree &amp; down dead wood removal &amp; forestry mow</a:t>
            </a:r>
          </a:p>
        </p:txBody>
      </p:sp>
    </p:spTree>
    <p:extLst>
      <p:ext uri="{BB962C8B-B14F-4D97-AF65-F5344CB8AC3E}">
        <p14:creationId xmlns:p14="http://schemas.microsoft.com/office/powerpoint/2010/main" val="2799172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rest with grass and trees&#10;&#10;AI-generated content may be incorrect.">
            <a:extLst>
              <a:ext uri="{FF2B5EF4-FFF2-40B4-BE49-F238E27FC236}">
                <a16:creationId xmlns:a16="http://schemas.microsoft.com/office/drawing/2014/main" id="{3184CCC3-948E-4B26-83C6-3BD5B173ED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255D24-D970-CB95-164B-CE9A72301C1C}"/>
              </a:ext>
            </a:extLst>
          </p:cNvPr>
          <p:cNvSpPr txBox="1"/>
          <p:nvPr/>
        </p:nvSpPr>
        <p:spPr>
          <a:xfrm>
            <a:off x="228600" y="6248400"/>
            <a:ext cx="3810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May 26, 2025 – Nodding trillium</a:t>
            </a:r>
          </a:p>
        </p:txBody>
      </p:sp>
    </p:spTree>
    <p:extLst>
      <p:ext uri="{BB962C8B-B14F-4D97-AF65-F5344CB8AC3E}">
        <p14:creationId xmlns:p14="http://schemas.microsoft.com/office/powerpoint/2010/main" val="1667547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grass and flowers&#10;&#10;AI-generated content may be incorrect.">
            <a:extLst>
              <a:ext uri="{FF2B5EF4-FFF2-40B4-BE49-F238E27FC236}">
                <a16:creationId xmlns:a16="http://schemas.microsoft.com/office/drawing/2014/main" id="{F4EA9901-098F-33E7-7FD5-137F7E42FA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2BDCE6-41B9-3FC7-D350-F02CEB2842AC}"/>
              </a:ext>
            </a:extLst>
          </p:cNvPr>
          <p:cNvSpPr txBox="1"/>
          <p:nvPr/>
        </p:nvSpPr>
        <p:spPr>
          <a:xfrm>
            <a:off x="228600" y="6324600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May 18, 2025 Phase 1</a:t>
            </a:r>
          </a:p>
        </p:txBody>
      </p:sp>
    </p:spTree>
    <p:extLst>
      <p:ext uri="{BB962C8B-B14F-4D97-AF65-F5344CB8AC3E}">
        <p14:creationId xmlns:p14="http://schemas.microsoft.com/office/powerpoint/2010/main" val="22515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707CE-B5CA-04CE-D657-BC545202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3600" b="1"/>
              <a:t>Remaining Phase 2 Scope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FADA72-7ECB-E074-2D6C-F6DA408E5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644706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82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9F75B-C90D-31B7-9454-097366F3B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forest area&#10;&#10;AI-generated content may be incorrect.">
            <a:extLst>
              <a:ext uri="{FF2B5EF4-FFF2-40B4-BE49-F238E27FC236}">
                <a16:creationId xmlns:a16="http://schemas.microsoft.com/office/drawing/2014/main" id="{B902F2A4-EAB2-4BDA-3F76-F3A7AF6CD1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5FD67588-53E9-71F2-D7CD-5387434AD5CF}"/>
              </a:ext>
            </a:extLst>
          </p:cNvPr>
          <p:cNvSpPr/>
          <p:nvPr/>
        </p:nvSpPr>
        <p:spPr>
          <a:xfrm>
            <a:off x="1066800" y="3657600"/>
            <a:ext cx="1828800" cy="609600"/>
          </a:xfrm>
          <a:prstGeom prst="wedgeRectCallout">
            <a:avLst>
              <a:gd name="adj1" fmla="val 92486"/>
              <a:gd name="adj2" fmla="val -1880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Brush foliar spray (purple areas)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4B7A22E-F99F-B1E1-0C1E-9FBF90DF958C}"/>
              </a:ext>
            </a:extLst>
          </p:cNvPr>
          <p:cNvSpPr/>
          <p:nvPr/>
        </p:nvSpPr>
        <p:spPr>
          <a:xfrm>
            <a:off x="6705600" y="3733800"/>
            <a:ext cx="2209800" cy="609600"/>
          </a:xfrm>
          <a:prstGeom prst="wedgeRectCallout">
            <a:avLst>
              <a:gd name="adj1" fmla="val -29637"/>
              <a:gd name="adj2" fmla="val -199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Brush cut/treat/pile (volunteers)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5F2533A-8844-B829-8591-D7941671C4FA}"/>
              </a:ext>
            </a:extLst>
          </p:cNvPr>
          <p:cNvSpPr/>
          <p:nvPr/>
        </p:nvSpPr>
        <p:spPr>
          <a:xfrm>
            <a:off x="5791200" y="609600"/>
            <a:ext cx="2667000" cy="609600"/>
          </a:xfrm>
          <a:prstGeom prst="wedgeRectCallout">
            <a:avLst>
              <a:gd name="adj1" fmla="val -60615"/>
              <a:gd name="adj2" fmla="val 2019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Fuelwood reduction (forestry mow; pile/burn)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E10D3E9-7EA1-31D5-A4F7-A574A69C1E58}"/>
              </a:ext>
            </a:extLst>
          </p:cNvPr>
          <p:cNvSpPr/>
          <p:nvPr/>
        </p:nvSpPr>
        <p:spPr>
          <a:xfrm>
            <a:off x="304800" y="1828800"/>
            <a:ext cx="1828800" cy="609600"/>
          </a:xfrm>
          <a:prstGeom prst="wedgeRectCallout">
            <a:avLst>
              <a:gd name="adj1" fmla="val 87167"/>
              <a:gd name="adj2" fmla="val -204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Weed spot treat (trails, burn piles)</a:t>
            </a:r>
          </a:p>
        </p:txBody>
      </p:sp>
    </p:spTree>
    <p:extLst>
      <p:ext uri="{BB962C8B-B14F-4D97-AF65-F5344CB8AC3E}">
        <p14:creationId xmlns:p14="http://schemas.microsoft.com/office/powerpoint/2010/main" val="222132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F2517-D417-DE9A-1A25-5D673AD91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pond&#10;&#10;AI-generated content may be incorrect.">
            <a:extLst>
              <a:ext uri="{FF2B5EF4-FFF2-40B4-BE49-F238E27FC236}">
                <a16:creationId xmlns:a16="http://schemas.microsoft.com/office/drawing/2014/main" id="{E352B899-3ED9-8608-969A-1718A3B598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C50D8C1-BDAA-5302-7C34-2FE9D42E9463}"/>
              </a:ext>
            </a:extLst>
          </p:cNvPr>
          <p:cNvSpPr/>
          <p:nvPr/>
        </p:nvSpPr>
        <p:spPr>
          <a:xfrm>
            <a:off x="4724400" y="4114800"/>
            <a:ext cx="3352800" cy="609600"/>
          </a:xfrm>
          <a:prstGeom prst="wedgeRectCallout">
            <a:avLst>
              <a:gd name="adj1" fmla="val -61864"/>
              <a:gd name="adj2" fmla="val -1501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Phase 3 Grant - Controlled burn (19 ac), this fall or next spring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E7EB7FF-4863-8E2B-CCF8-B0CD8429DF10}"/>
              </a:ext>
            </a:extLst>
          </p:cNvPr>
          <p:cNvSpPr/>
          <p:nvPr/>
        </p:nvSpPr>
        <p:spPr>
          <a:xfrm>
            <a:off x="1066800" y="2133600"/>
            <a:ext cx="1066800" cy="381000"/>
          </a:xfrm>
          <a:prstGeom prst="wedgeRectCallout">
            <a:avLst>
              <a:gd name="adj1" fmla="val 106084"/>
              <a:gd name="adj2" fmla="val 313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Spr 2026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6703E37-0E28-D9E1-24B4-96575CB92902}"/>
              </a:ext>
            </a:extLst>
          </p:cNvPr>
          <p:cNvSpPr/>
          <p:nvPr/>
        </p:nvSpPr>
        <p:spPr>
          <a:xfrm>
            <a:off x="838200" y="1352955"/>
            <a:ext cx="1143000" cy="381000"/>
          </a:xfrm>
          <a:prstGeom prst="wedgeRectCallout">
            <a:avLst>
              <a:gd name="adj1" fmla="val 106934"/>
              <a:gd name="adj2" fmla="val -401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Spr 2026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8811554-CA04-39B1-9152-993204321DF0}"/>
              </a:ext>
            </a:extLst>
          </p:cNvPr>
          <p:cNvSpPr/>
          <p:nvPr/>
        </p:nvSpPr>
        <p:spPr>
          <a:xfrm>
            <a:off x="1499681" y="3048000"/>
            <a:ext cx="1143000" cy="381000"/>
          </a:xfrm>
          <a:prstGeom prst="wedgeRectCallout">
            <a:avLst>
              <a:gd name="adj1" fmla="val 112041"/>
              <a:gd name="adj2" fmla="val -554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Spr 2026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04D190F-9F16-1DE6-EC8F-E8278F2A8466}"/>
              </a:ext>
            </a:extLst>
          </p:cNvPr>
          <p:cNvSpPr/>
          <p:nvPr/>
        </p:nvSpPr>
        <p:spPr>
          <a:xfrm>
            <a:off x="3581400" y="1456717"/>
            <a:ext cx="1066800" cy="381000"/>
          </a:xfrm>
          <a:prstGeom prst="wedgeRectCallout">
            <a:avLst>
              <a:gd name="adj1" fmla="val 45658"/>
              <a:gd name="adj2" fmla="val 1309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Spr 2026</a:t>
            </a:r>
          </a:p>
        </p:txBody>
      </p:sp>
    </p:spTree>
    <p:extLst>
      <p:ext uri="{BB962C8B-B14F-4D97-AF65-F5344CB8AC3E}">
        <p14:creationId xmlns:p14="http://schemas.microsoft.com/office/powerpoint/2010/main" val="266424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forest area&#10;&#10;AI-generated content may be incorrect.">
            <a:extLst>
              <a:ext uri="{FF2B5EF4-FFF2-40B4-BE49-F238E27FC236}">
                <a16:creationId xmlns:a16="http://schemas.microsoft.com/office/drawing/2014/main" id="{DFD74B7B-BF63-5228-34BA-9603999F71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A7A5C5FF-C293-A1AB-3758-A46EBE5529CF}"/>
              </a:ext>
            </a:extLst>
          </p:cNvPr>
          <p:cNvSpPr/>
          <p:nvPr/>
        </p:nvSpPr>
        <p:spPr>
          <a:xfrm>
            <a:off x="2961968" y="2971800"/>
            <a:ext cx="152400" cy="152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B0BB623-0068-F178-0611-AAFDB067B9E5}"/>
              </a:ext>
            </a:extLst>
          </p:cNvPr>
          <p:cNvSpPr/>
          <p:nvPr/>
        </p:nvSpPr>
        <p:spPr>
          <a:xfrm>
            <a:off x="533400" y="2954593"/>
            <a:ext cx="1755926" cy="626807"/>
          </a:xfrm>
          <a:prstGeom prst="wedgeRectCallout">
            <a:avLst>
              <a:gd name="adj1" fmla="val 90256"/>
              <a:gd name="adj2" fmla="val -340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Photopoint – view North</a:t>
            </a:r>
          </a:p>
        </p:txBody>
      </p:sp>
    </p:spTree>
    <p:extLst>
      <p:ext uri="{BB962C8B-B14F-4D97-AF65-F5344CB8AC3E}">
        <p14:creationId xmlns:p14="http://schemas.microsoft.com/office/powerpoint/2010/main" val="206815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a forest&#10;&#10;AI-generated content may be incorrect.">
            <a:extLst>
              <a:ext uri="{FF2B5EF4-FFF2-40B4-BE49-F238E27FC236}">
                <a16:creationId xmlns:a16="http://schemas.microsoft.com/office/drawing/2014/main" id="{42AD23B4-3AED-4A0A-198A-221ED7D284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CD2334-EA93-F952-31DE-BA3F6EBA480E}"/>
              </a:ext>
            </a:extLst>
          </p:cNvPr>
          <p:cNvSpPr txBox="1"/>
          <p:nvPr/>
        </p:nvSpPr>
        <p:spPr>
          <a:xfrm>
            <a:off x="228600" y="6248400"/>
            <a:ext cx="16002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Oct 25, 2023</a:t>
            </a:r>
          </a:p>
        </p:txBody>
      </p:sp>
    </p:spTree>
    <p:extLst>
      <p:ext uri="{BB962C8B-B14F-4D97-AF65-F5344CB8AC3E}">
        <p14:creationId xmlns:p14="http://schemas.microsoft.com/office/powerpoint/2010/main" val="178956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nowy forest with trees&#10;&#10;AI-generated content may be incorrect.">
            <a:extLst>
              <a:ext uri="{FF2B5EF4-FFF2-40B4-BE49-F238E27FC236}">
                <a16:creationId xmlns:a16="http://schemas.microsoft.com/office/drawing/2014/main" id="{628EDFCA-76A3-ED88-8ACB-9450736C0F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E27327-B980-746E-4151-7AC581423B50}"/>
              </a:ext>
            </a:extLst>
          </p:cNvPr>
          <p:cNvSpPr txBox="1"/>
          <p:nvPr/>
        </p:nvSpPr>
        <p:spPr>
          <a:xfrm>
            <a:off x="228600" y="6248400"/>
            <a:ext cx="16002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Feb 12, 2025</a:t>
            </a:r>
          </a:p>
        </p:txBody>
      </p:sp>
    </p:spTree>
    <p:extLst>
      <p:ext uri="{BB962C8B-B14F-4D97-AF65-F5344CB8AC3E}">
        <p14:creationId xmlns:p14="http://schemas.microsoft.com/office/powerpoint/2010/main" val="406982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orest with trees and grass&#10;&#10;AI-generated content may be incorrect.">
            <a:extLst>
              <a:ext uri="{FF2B5EF4-FFF2-40B4-BE49-F238E27FC236}">
                <a16:creationId xmlns:a16="http://schemas.microsoft.com/office/drawing/2014/main" id="{BA2FCE0F-BAEE-1EBD-ECC9-1A083DC261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50A7DC-E6BE-CD82-884E-4FA82035E13B}"/>
              </a:ext>
            </a:extLst>
          </p:cNvPr>
          <p:cNvSpPr txBox="1"/>
          <p:nvPr/>
        </p:nvSpPr>
        <p:spPr>
          <a:xfrm>
            <a:off x="228600" y="6248400"/>
            <a:ext cx="1828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May 10, 2025</a:t>
            </a:r>
          </a:p>
        </p:txBody>
      </p:sp>
    </p:spTree>
    <p:extLst>
      <p:ext uri="{BB962C8B-B14F-4D97-AF65-F5344CB8AC3E}">
        <p14:creationId xmlns:p14="http://schemas.microsoft.com/office/powerpoint/2010/main" val="141010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13c6f2c-219a-4692-97d3-f2b4d80281e7}" enabled="0" method="" siteId="{413c6f2c-219a-4692-97d3-f2b4d80281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4584</TotalTime>
  <Words>346</Words>
  <Application>Microsoft Office PowerPoint</Application>
  <PresentationFormat>On-screen Show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Office Theme</vt:lpstr>
      <vt:lpstr>Sunfish Lake Park Buckthorn Removal Progress</vt:lpstr>
      <vt:lpstr>Phases of the Sunfish Lake Park Restoration Project</vt:lpstr>
      <vt:lpstr>Remaining Phase 2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Mottl, Larissa</dc:creator>
  <cp:lastModifiedBy>Jean Glaraton</cp:lastModifiedBy>
  <cp:revision>6</cp:revision>
  <dcterms:created xsi:type="dcterms:W3CDTF">2025-10-16T21:46:25Z</dcterms:created>
  <dcterms:modified xsi:type="dcterms:W3CDTF">2025-10-25T17:56:47Z</dcterms:modified>
</cp:coreProperties>
</file>